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311" r:id="rId3"/>
    <p:sldId id="337" r:id="rId4"/>
    <p:sldId id="338" r:id="rId5"/>
    <p:sldId id="335" r:id="rId6"/>
    <p:sldId id="312" r:id="rId7"/>
    <p:sldId id="313" r:id="rId8"/>
    <p:sldId id="314" r:id="rId9"/>
    <p:sldId id="315" r:id="rId10"/>
    <p:sldId id="323" r:id="rId11"/>
    <p:sldId id="324" r:id="rId12"/>
    <p:sldId id="321" r:id="rId13"/>
    <p:sldId id="316" r:id="rId14"/>
    <p:sldId id="326" r:id="rId15"/>
    <p:sldId id="318" r:id="rId16"/>
    <p:sldId id="319" r:id="rId17"/>
    <p:sldId id="328" r:id="rId18"/>
    <p:sldId id="327" r:id="rId19"/>
    <p:sldId id="322" r:id="rId20"/>
    <p:sldId id="320" r:id="rId21"/>
    <p:sldId id="329" r:id="rId22"/>
    <p:sldId id="330" r:id="rId23"/>
    <p:sldId id="331" r:id="rId24"/>
    <p:sldId id="332" r:id="rId25"/>
    <p:sldId id="333" r:id="rId26"/>
    <p:sldId id="334" r:id="rId27"/>
    <p:sldId id="310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hur Cooper" initials="AC" lastIdx="11" clrIdx="0"/>
  <p:cmAuthor id="1" name="Owner" initials="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347"/>
    <a:srgbClr val="B88C00"/>
    <a:srgbClr val="FFC305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39" autoAdjust="0"/>
  </p:normalViewPr>
  <p:slideViewPr>
    <p:cSldViewPr>
      <p:cViewPr>
        <p:scale>
          <a:sx n="200" d="100"/>
          <a:sy n="200" d="100"/>
        </p:scale>
        <p:origin x="-2048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C15F1-0BF0-D043-A411-2B6D96288B4E}" type="datetimeFigureOut">
              <a:rPr lang="en-US" smtClean="0"/>
              <a:pPr/>
              <a:t>7/27/19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50EB-686D-A54B-B07E-8049EB23E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6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Mission </a:t>
            </a:r>
            <a:r>
              <a:rPr lang="en-US" dirty="0" smtClean="0"/>
              <a:t>and Vision can take your</a:t>
            </a:r>
            <a:r>
              <a:rPr lang="en-US" baseline="0" dirty="0" smtClean="0"/>
              <a:t> organization where it needs to 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</a:t>
            </a:r>
            <a:r>
              <a:rPr lang="en-US" dirty="0" smtClean="0"/>
              <a:t>, is</a:t>
            </a:r>
            <a:r>
              <a:rPr lang="en-US" baseline="0" dirty="0" smtClean="0"/>
              <a:t> this still accurate and relevant?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Benefits for members? Why should somebody sign up? What is the true value?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Benefit for courts? For the community?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What kind of a brand power does your organization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5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Speaking </a:t>
            </a:r>
            <a:r>
              <a:rPr lang="en-US" dirty="0" smtClean="0"/>
              <a:t>of brands;</a:t>
            </a:r>
            <a:r>
              <a:rPr lang="en-US" baseline="0" dirty="0" smtClean="0"/>
              <a:t> a powerful brand is not only created with money. You do not have to be an Intel or Coca Cola. Creativity and innovation creates brands all the time. This is a prime example;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6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</a:t>
            </a:r>
            <a:r>
              <a:rPr lang="en-US" dirty="0" smtClean="0"/>
              <a:t>,</a:t>
            </a:r>
            <a:r>
              <a:rPr lang="en-US" baseline="0" dirty="0" smtClean="0"/>
              <a:t> how are you differentiating yourself from everybody else? If there are thousands of lawyers and bar associations, how is this organization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thousands of more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5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</a:t>
            </a:r>
            <a:r>
              <a:rPr lang="en-US" dirty="0" smtClean="0"/>
              <a:t>, if you are not marketing, innovating and thinking different, you will become obsolete.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1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 is going to take over the world!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Ellon</a:t>
            </a:r>
            <a:r>
              <a:rPr lang="en-US" baseline="0" dirty="0" smtClean="0"/>
              <a:t> Musk is estimating that 75% of the labor force will disappear and will not be needed. The yare working on a system of government where this 75% can be paid a monthly salary just to exist. Because they will not find jobs.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Super artificial intelligence will follow. If this sounds like Sci-fi, that is because it is </a:t>
            </a:r>
            <a:r>
              <a:rPr lang="en-US" baseline="0" dirty="0" err="1" smtClean="0"/>
              <a:t>sCI-FI</a:t>
            </a:r>
            <a:r>
              <a:rPr lang="en-US" baseline="0" dirty="0" smtClean="0"/>
              <a:t>. Remember the </a:t>
            </a:r>
            <a:r>
              <a:rPr lang="en-US" baseline="0" dirty="0" err="1" smtClean="0"/>
              <a:t>dvices</a:t>
            </a:r>
            <a:r>
              <a:rPr lang="en-US" baseline="0" dirty="0" smtClean="0"/>
              <a:t> they used to talk to each other, get directions and heal people in the 60sin Star trek?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Botkeeper</a:t>
            </a:r>
            <a:r>
              <a:rPr lang="en-US" baseline="0" dirty="0" smtClean="0"/>
              <a:t> is a tool for bookkeeping and accounting that uses machine learning. The CEO is a good friend of mine.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58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</a:t>
            </a:r>
            <a:r>
              <a:rPr lang="en-US" baseline="0" dirty="0" smtClean="0"/>
              <a:t> is a current AI tool that analyzes data. Case data, workflows to handle cases, precedence optimization and application. I can get access to this tomorrow.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7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smtClean="0"/>
              <a:t>we started this presentation talking about</a:t>
            </a:r>
            <a:r>
              <a:rPr lang="en-US" baseline="0" dirty="0" smtClean="0"/>
              <a:t> creating an idea.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imagination is the pre-requisite for an idea</a:t>
            </a:r>
            <a:r>
              <a:rPr lang="en-US" baseline="0" dirty="0" smtClean="0"/>
              <a:t> before it can blossom. And any successful business or product is 10% idea and 90%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is your E = MC2?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the world changing, world altering idea that you have?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can it or how does it relate to LAW and serving the community?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</a:t>
            </a:r>
            <a:r>
              <a:rPr lang="en-US" baseline="0" dirty="0" smtClean="0"/>
              <a:t> all must have one, or a few.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</a:t>
            </a:r>
            <a:r>
              <a:rPr lang="en-US" dirty="0" smtClean="0"/>
              <a:t>, what is your true value proposition as an organization?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brute force but only persuasion and faith are the kings of this world.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</a:t>
            </a:r>
            <a:r>
              <a:rPr lang="en-US" baseline="0" dirty="0" smtClean="0"/>
              <a:t> the Trojans did, but more kindly, how will you get in the minds and castles of others?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Thomas Carlyle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 smtClean="0"/>
              <a:t>matter how serious we might think our jobs are, we cannot</a:t>
            </a:r>
            <a:r>
              <a:rPr lang="en-US" baseline="0" dirty="0" smtClean="0"/>
              <a:t> lose touch with human emotion, appealing to human emotion and understanding the need for the simple elements of life; such as freedom, access to information and education and more....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to be able to care about the nice things in life, in today’s economic environment, we need resources</a:t>
            </a:r>
            <a:r>
              <a:rPr lang="is-IS" baseline="0" dirty="0" smtClean="0"/>
              <a:t>…  (</a:t>
            </a:r>
            <a:r>
              <a:rPr lang="is-IS" baseline="0" dirty="0" smtClean="0"/>
              <a:t>next </a:t>
            </a:r>
            <a:r>
              <a:rPr lang="is-IS" baseline="0" dirty="0" smtClean="0"/>
              <a:t>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smtClean="0"/>
              <a:t>need money!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a cycle</a:t>
            </a:r>
            <a:r>
              <a:rPr lang="is-IS" dirty="0" smtClean="0"/>
              <a:t>… A</a:t>
            </a:r>
            <a:r>
              <a:rPr lang="is-IS" baseline="0" dirty="0" smtClean="0"/>
              <a:t>n organization that has so many responsibilities MUST survive and thrive.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closely are we paying attention to the revenue of the organization?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Member dues</a:t>
            </a:r>
            <a:br>
              <a:rPr lang="en-US" dirty="0" smtClean="0"/>
            </a:br>
            <a:r>
              <a:rPr lang="en-US" dirty="0" smtClean="0"/>
              <a:t>- Leveraging the Building, what is the plan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you</a:t>
            </a:r>
            <a:r>
              <a:rPr lang="en-US" baseline="0" dirty="0" smtClean="0"/>
              <a:t> renting, renovating, selling? What is </a:t>
            </a:r>
            <a:r>
              <a:rPr lang="en-US" baseline="0" smtClean="0"/>
              <a:t>the goal?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are</a:t>
            </a:r>
            <a:r>
              <a:rPr lang="en-US" baseline="0" dirty="0" smtClean="0"/>
              <a:t> you budgeting and planning? We cannot ever afford to get complacent in today’s fast paced and competitive economy.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Responsibility </a:t>
            </a:r>
            <a:r>
              <a:rPr lang="en-US" dirty="0" smtClean="0"/>
              <a:t>is a tricky word. We simply MUST be able to do what we must </a:t>
            </a:r>
            <a:r>
              <a:rPr lang="en-US" dirty="0" smtClean="0"/>
              <a:t>do!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Responsibility and Fault.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3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know the story the Trojan War. The war between Greeks and Trojans where the</a:t>
            </a:r>
            <a:r>
              <a:rPr lang="en-US" baseline="0" dirty="0" smtClean="0"/>
              <a:t> Greeks could not pass the high city walls of the Trojans and they build a wooden horse to make it seem like an offering to Poseidon. The horse was basically a tool they used to capture the city of Troy. It was innovation and it was creative.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Today we try to win the</a:t>
            </a:r>
            <a:r>
              <a:rPr lang="en-US" baseline="0" dirty="0" smtClean="0"/>
              <a:t> minds and the hearts of others via persuasion.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Everything </a:t>
            </a:r>
            <a:r>
              <a:rPr lang="en-US" dirty="0" smtClean="0"/>
              <a:t>starts with an idea</a:t>
            </a:r>
            <a:r>
              <a:rPr lang="is-IS" dirty="0" smtClean="0"/>
              <a:t>… It</a:t>
            </a:r>
            <a:r>
              <a:rPr lang="is-IS" baseline="0" dirty="0" smtClean="0"/>
              <a:t> does not matter what race you are, where you live, what gender you are or what profession you are in... </a:t>
            </a:r>
            <a:br>
              <a:rPr lang="is-IS" baseline="0" dirty="0" smtClean="0"/>
            </a:br>
            <a:r>
              <a:rPr lang="is-IS" baseline="0" dirty="0" smtClean="0"/>
              <a:t/>
            </a:r>
            <a:br>
              <a:rPr lang="is-IS" baseline="0" dirty="0" smtClean="0"/>
            </a:br>
            <a:r>
              <a:rPr lang="is-IS" baseline="0" dirty="0" smtClean="0"/>
              <a:t>You guys decided to study law, build law practices and then be a part of this organization. </a:t>
            </a:r>
          </a:p>
          <a:p>
            <a:endParaRPr lang="is-IS" baseline="0" dirty="0" smtClean="0"/>
          </a:p>
          <a:p>
            <a:r>
              <a:rPr lang="is-IS" baseline="0" dirty="0" smtClean="0"/>
              <a:t>But, what is the Miami Dade Bar Association for? What is the primary purpose? </a:t>
            </a:r>
            <a:br>
              <a:rPr lang="is-IS" baseline="0" dirty="0" smtClean="0"/>
            </a:br>
            <a:r>
              <a:rPr lang="is-IS" baseline="0" dirty="0" smtClean="0"/>
              <a:t/>
            </a:r>
            <a:br>
              <a:rPr lang="is-IS" baseline="0" dirty="0" smtClean="0"/>
            </a:br>
            <a:r>
              <a:rPr lang="is-IS" baseline="0" dirty="0" smtClean="0"/>
              <a:t>What is the value proposition that you offer? The significance? How how do you enforce that value and significance? Make it accountable? Responsible?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Details </a:t>
            </a:r>
            <a:r>
              <a:rPr lang="en-US" dirty="0" smtClean="0"/>
              <a:t>matter</a:t>
            </a:r>
            <a:r>
              <a:rPr lang="is-IS" dirty="0" smtClean="0"/>
              <a:t>… Are you</a:t>
            </a:r>
            <a:r>
              <a:rPr lang="is-IS" baseline="0" dirty="0" smtClean="0"/>
              <a:t> wearing a hat or not? The hat might mean everything, or nothing. What is your hat? What does it represent?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hat in this example represents a core change, so unique that it changes the entire perspective. What is your core value? The element that is deep within yourself and your organization?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Speaking </a:t>
            </a:r>
            <a:r>
              <a:rPr lang="en-US" dirty="0" smtClean="0"/>
              <a:t>of core values, most of you have probably seen this. This photo is called the “Flower</a:t>
            </a:r>
            <a:r>
              <a:rPr lang="en-US" baseline="0" dirty="0" smtClean="0"/>
              <a:t> power”. Bernie Boston took this photo in 1967 during the Vietnam War. This unique action was the movement against war. And capturing this move so vividly allowed this movement to spread.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So, something as small as a single photograph can affect the masses. Identifying the core values of your organization and movement can make all the difference. But doing this not as a task, but owning this!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How better can you own an idea than stand in front of loaded rifles holding nothing but a flower?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</a:t>
            </a:r>
            <a:r>
              <a:rPr lang="en-US" dirty="0" smtClean="0"/>
              <a:t>, a mission and</a:t>
            </a:r>
            <a:r>
              <a:rPr lang="en-US" baseline="0" dirty="0" smtClean="0"/>
              <a:t> a vision statement that you all believe in and agree with, can make a difference in the future of your organization.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“Optimum7 is an indispensible resource for organizations, mainly ecommerce and b2b businesses, as a provider of custom technology solutions, software and digital marketing.”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Indispensible resource</a:t>
            </a:r>
            <a:r>
              <a:rPr lang="is-IS" baseline="0" dirty="0" smtClean="0"/>
              <a:t>… That is my key offer and point. Requires ownership and accountability, and no 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</a:t>
            </a:r>
            <a:r>
              <a:rPr lang="en-US" dirty="0" smtClean="0"/>
              <a:t>vision statement is the following;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“Optimum7 aims to be an industry software leader in E-commerce Automation, AI and Machine learning with over 20 tools in the market serving over 50,000 businesses. With a team of 100 employees at 5 locations worldwide, Optimum7 creates software solutions that solve real life problems, enhances businesses, makes our partners more efficient, and elevates people and our community with technology.“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Vision is a bit more complex, must take the future into</a:t>
            </a:r>
            <a:r>
              <a:rPr lang="en-US" baseline="0" dirty="0" smtClean="0"/>
              <a:t> consideration. It cannot be a generic statement.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Speak about Crisp video. “To increase the average retainer of my clients”, not a video guy. Brand positioning.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50EB-686D-A54B-B07E-8049EB23EA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C028-0809-440B-B49B-72945185D36E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EF8F-819D-4663-82E4-C10ECE9AAC2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70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4ACA-F9B3-4C0B-87B8-5534866663F7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F66-B85A-4C36-B666-21C294CE5BB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9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0206-E10F-4FFD-AE46-E8900D3C947A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742E-94EB-4EF4-8C54-0D0348312D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80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BDE9-DF4C-4E48-B570-03ECBC7A0993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0F2-C070-45F9-912E-4BD4A0D7850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7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46EA-ADE5-487C-AA72-9297B0E02448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67C-4028-41A9-9855-AD3192200CD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682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5C25-188C-4686-A572-A36F60CB2A28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46D7-641B-40EA-920E-6D70F298BEE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13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B617-552E-497C-921B-4AEB42860114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E239-44A9-442F-90A8-B7638471459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7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8D36-E084-4AB7-9043-883DAB5B6B3E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C1A9-4029-4F19-B8C0-294E634024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70C1-C930-4FEB-9579-EC62818772F3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9F50-CDDA-40D2-B98F-1228D98F5AD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7209-EF86-4981-AFCB-8AE663D8C02D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FBF8-4AA6-4369-90C3-722E6CDF80E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01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E0C8-1846-495F-9E68-07C122DF3485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E084-FFA6-4AEA-AAA5-0F3A7B29FA0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0DE59-9474-483D-B093-C4F37D043E59}" type="datetimeFigureOut">
              <a:rPr lang="es-ES"/>
              <a:pPr>
                <a:defRPr/>
              </a:pPr>
              <a:t>7/27/19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A531D-B574-45DD-9FA3-6281FF68BA3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hyperlink" Target="http://www.duraninci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965825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5983288"/>
            <a:ext cx="763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1 Título"/>
          <p:cNvSpPr txBox="1">
            <a:spLocks/>
          </p:cNvSpPr>
          <p:nvPr/>
        </p:nvSpPr>
        <p:spPr bwMode="auto">
          <a:xfrm>
            <a:off x="6660232" y="6021288"/>
            <a:ext cx="2310731" cy="54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9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889760" cy="426720"/>
          </a:xfrm>
          <a:prstGeom prst="rect">
            <a:avLst/>
          </a:prstGeom>
        </p:spPr>
      </p:pic>
      <p:sp>
        <p:nvSpPr>
          <p:cNvPr id="24" name="2 Marcador de contenido"/>
          <p:cNvSpPr txBox="1">
            <a:spLocks/>
          </p:cNvSpPr>
          <p:nvPr/>
        </p:nvSpPr>
        <p:spPr>
          <a:xfrm>
            <a:off x="683568" y="1844824"/>
            <a:ext cx="7416824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Rockwell" pitchFamily="18" charset="0"/>
              </a:rPr>
              <a:t/>
            </a:r>
            <a:br>
              <a:rPr lang="en-US" sz="2200" b="1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Rockwell" pitchFamily="18" charset="0"/>
              </a:rPr>
              <a:t>Duran</a:t>
            </a:r>
            <a: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  <a:t> Inci</a:t>
            </a:r>
            <a:b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  <a:t>CEO</a:t>
            </a:r>
            <a:b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Rockwell" pitchFamily="18" charset="0"/>
              </a:rPr>
              <a:t>duran@optimum7.</a:t>
            </a:r>
            <a:r>
              <a:rPr lang="en-US" sz="2200" b="1" dirty="0" smtClean="0">
                <a:solidFill>
                  <a:srgbClr val="000000"/>
                </a:solidFill>
                <a:latin typeface="Rockwell" pitchFamily="18" charset="0"/>
              </a:rPr>
              <a:t>com</a:t>
            </a:r>
            <a: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Rockwell" pitchFamily="18" charset="0"/>
                <a:hlinkClick r:id="rId7"/>
              </a:rPr>
              <a:t>www.duraninci.com</a:t>
            </a:r>
            <a:r>
              <a:rPr lang="en-US" sz="2200" dirty="0" smtClean="0">
                <a:solidFill>
                  <a:srgbClr val="000000"/>
                </a:solidFill>
                <a:latin typeface="Rockwell" pitchFamily="18" charset="0"/>
              </a:rPr>
              <a:t> </a:t>
            </a:r>
            <a:endParaRPr lang="en-US" sz="2200" b="1" dirty="0" smtClean="0">
              <a:solidFill>
                <a:srgbClr val="000000"/>
              </a:solidFill>
              <a:latin typeface="Rockwell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2200" b="1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98462" y="620688"/>
            <a:ext cx="8745538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Vision, Mission and </a:t>
            </a:r>
            <a:b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</a:br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Goal Setting</a:t>
            </a:r>
            <a:endParaRPr lang="es-HN" sz="4500" b="1" dirty="0" smtClean="0">
              <a:solidFill>
                <a:srgbClr val="FFC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7621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118" b="3118"/>
          <a:stretch>
            <a:fillRect/>
          </a:stretch>
        </p:blipFill>
        <p:spPr>
          <a:xfrm>
            <a:off x="467544" y="119675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226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DCBA Mission and Goals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1" dirty="0" smtClean="0"/>
              <a:t>Our </a:t>
            </a:r>
            <a:r>
              <a:rPr lang="en-US" sz="1400" b="1" dirty="0"/>
              <a:t>Mission</a:t>
            </a:r>
          </a:p>
          <a:p>
            <a:pPr marL="0" indent="0">
              <a:buNone/>
            </a:pPr>
            <a:r>
              <a:rPr lang="en-US" sz="1400" dirty="0"/>
              <a:t>The Dade County Bar Association’s mission is to be the voice of Miami-Dade County’s legal profession, serving the public and the bar by promoting equal justice, professionalism and civility, and excellence and respect for the law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b="1" dirty="0"/>
              <a:t>Goals</a:t>
            </a:r>
          </a:p>
          <a:p>
            <a:pPr marL="0" indent="0">
              <a:buNone/>
            </a:pPr>
            <a:r>
              <a:rPr lang="en-US" sz="1400" dirty="0"/>
              <a:t>The goals of the DCBA are as follows: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To serve the needs of our </a:t>
            </a:r>
            <a:r>
              <a:rPr lang="en-US" sz="1400" dirty="0" smtClean="0"/>
              <a:t>membership.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advocate for improvements to the justice </a:t>
            </a:r>
            <a:r>
              <a:rPr lang="en-US" sz="1400" dirty="0" smtClean="0"/>
              <a:t>system.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provide leadership for the legal profession and the </a:t>
            </a:r>
            <a:r>
              <a:rPr lang="en-US" sz="1400" dirty="0" smtClean="0"/>
              <a:t>community.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raise and maintain the ethical and professional standards of conduct of the </a:t>
            </a:r>
            <a:r>
              <a:rPr lang="en-US" sz="1400" dirty="0" smtClean="0"/>
              <a:t>bar.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educate the public about the justice system and the legal </a:t>
            </a:r>
            <a:r>
              <a:rPr lang="en-US" sz="1400" dirty="0" smtClean="0"/>
              <a:t>profession.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preserve the independence of the </a:t>
            </a:r>
            <a:r>
              <a:rPr lang="en-US" sz="1400" dirty="0" smtClean="0"/>
              <a:t>judiciary.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promote meaningful access to justice for all people, of any economic or social </a:t>
            </a:r>
            <a:r>
              <a:rPr lang="en-US" sz="1400" dirty="0" smtClean="0"/>
              <a:t>condition.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promote diversity within the legal </a:t>
            </a:r>
            <a:r>
              <a:rPr lang="en-US" sz="1400" dirty="0" smtClean="0"/>
              <a:t>profession.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promote responsibility for public service by </a:t>
            </a:r>
            <a:r>
              <a:rPr lang="en-US" sz="1400" dirty="0" smtClean="0"/>
              <a:t>lawyers.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build and maintain a strong financial and organizational infrastructure to carry out the goals of the Association.</a:t>
            </a:r>
          </a:p>
        </p:txBody>
      </p:sp>
    </p:spTree>
    <p:extLst>
      <p:ext uri="{BB962C8B-B14F-4D97-AF65-F5344CB8AC3E}">
        <p14:creationId xmlns:p14="http://schemas.microsoft.com/office/powerpoint/2010/main" val="99737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ployad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75" r="-20175"/>
          <a:stretch>
            <a:fillRect/>
          </a:stretch>
        </p:blipFill>
        <p:spPr>
          <a:xfrm>
            <a:off x="0" y="764704"/>
            <a:ext cx="9165296" cy="5040560"/>
          </a:xfrm>
        </p:spPr>
      </p:pic>
    </p:spTree>
    <p:extLst>
      <p:ext uri="{BB962C8B-B14F-4D97-AF65-F5344CB8AC3E}">
        <p14:creationId xmlns:p14="http://schemas.microsoft.com/office/powerpoint/2010/main" val="149329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>
          <a:xfrm>
            <a:off x="467544" y="10527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587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Technology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r>
              <a:rPr lang="en-US" sz="1400" dirty="0" err="1" smtClean="0"/>
              <a:t>Spyfu.com</a:t>
            </a:r>
            <a:r>
              <a:rPr lang="en-US" sz="1400" dirty="0" smtClean="0"/>
              <a:t> allows you to see competitors traffic, leads and data.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err="1" smtClean="0"/>
              <a:t>Crystalknows.com</a:t>
            </a:r>
            <a:r>
              <a:rPr lang="en-US" sz="1400" dirty="0" smtClean="0"/>
              <a:t> allows you to see personality profiles of almost anybody.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err="1" smtClean="0"/>
              <a:t>Pipl.com</a:t>
            </a:r>
            <a:r>
              <a:rPr lang="en-US" sz="1400" dirty="0" smtClean="0"/>
              <a:t> allows you to acquire the contact information of almost anybody.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err="1" smtClean="0"/>
              <a:t>Lyrebird.ai</a:t>
            </a:r>
            <a:r>
              <a:rPr lang="en-US" sz="1400" dirty="0" smtClean="0"/>
              <a:t> allows you to mimic anybody’s voice and create targeted messages from your own voice.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err="1" smtClean="0"/>
              <a:t>Postlead.io</a:t>
            </a:r>
            <a:r>
              <a:rPr lang="en-US" sz="1400" dirty="0" smtClean="0"/>
              <a:t> allows you to personalize direct mail to your clients. 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err="1" smtClean="0"/>
              <a:t>Sitecompliance.com</a:t>
            </a:r>
            <a:r>
              <a:rPr lang="en-US" sz="1400" dirty="0" smtClean="0"/>
              <a:t> allows you to check your competitor’s and client sites for ADA Compliance.</a:t>
            </a:r>
            <a:br>
              <a:rPr lang="en-US" sz="1400" dirty="0" smtClean="0"/>
            </a:b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4795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ve-Jobs-Brand-Purpos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4798"/>
          <a:stretch>
            <a:fillRect/>
          </a:stretch>
        </p:blipFill>
        <p:spPr>
          <a:xfrm>
            <a:off x="467544" y="83671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0534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Shot 2019-07-26 at 5.58.0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7" b="14627"/>
          <a:stretch>
            <a:fillRect/>
          </a:stretch>
        </p:blipFill>
        <p:spPr>
          <a:xfrm>
            <a:off x="395536" y="10527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9062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2" r="-10362"/>
          <a:stretch>
            <a:fillRect/>
          </a:stretch>
        </p:blipFill>
        <p:spPr>
          <a:xfrm>
            <a:off x="467544" y="10527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3949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9-07-26 at 5.56.4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8" b="-14368"/>
          <a:stretch>
            <a:fillRect/>
          </a:stretch>
        </p:blipFill>
        <p:spPr>
          <a:xfrm>
            <a:off x="467544" y="119675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833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instein imagination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-10666" y="404664"/>
            <a:ext cx="9165296" cy="5040560"/>
          </a:xfrm>
        </p:spPr>
      </p:pic>
    </p:spTree>
    <p:extLst>
      <p:ext uri="{BB962C8B-B14F-4D97-AF65-F5344CB8AC3E}">
        <p14:creationId xmlns:p14="http://schemas.microsoft.com/office/powerpoint/2010/main" val="122426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88177" y="766627"/>
            <a:ext cx="5737694" cy="611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I’m from Izmir / Smyrna / Ephesus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13" y="1224377"/>
            <a:ext cx="590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 bwMode="auto">
          <a:xfrm>
            <a:off x="4929810" y="2997641"/>
            <a:ext cx="1868556" cy="63610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463040"/>
            <a:ext cx="26477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6,000 BC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250,000 population in 100 BC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Largest city in the Mediterranean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c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332656"/>
            <a:ext cx="9165296" cy="5040560"/>
          </a:xfrm>
        </p:spPr>
      </p:pic>
    </p:spTree>
    <p:extLst>
      <p:ext uri="{BB962C8B-B14F-4D97-AF65-F5344CB8AC3E}">
        <p14:creationId xmlns:p14="http://schemas.microsoft.com/office/powerpoint/2010/main" val="348405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40044" r="-40044"/>
          <a:stretch>
            <a:fillRect/>
          </a:stretch>
        </p:blipFill>
        <p:spPr>
          <a:xfrm>
            <a:off x="-390061" y="404664"/>
            <a:ext cx="9689028" cy="5328592"/>
          </a:xfrm>
        </p:spPr>
      </p:pic>
    </p:spTree>
    <p:extLst>
      <p:ext uri="{BB962C8B-B14F-4D97-AF65-F5344CB8AC3E}">
        <p14:creationId xmlns:p14="http://schemas.microsoft.com/office/powerpoint/2010/main" val="294786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3817" r="-33817"/>
          <a:stretch>
            <a:fillRect/>
          </a:stretch>
        </p:blipFill>
        <p:spPr>
          <a:xfrm>
            <a:off x="-180528" y="404664"/>
            <a:ext cx="9819960" cy="5400600"/>
          </a:xfrm>
        </p:spPr>
      </p:pic>
    </p:spTree>
    <p:extLst>
      <p:ext uri="{BB962C8B-B14F-4D97-AF65-F5344CB8AC3E}">
        <p14:creationId xmlns:p14="http://schemas.microsoft.com/office/powerpoint/2010/main" val="352722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324544" y="404664"/>
            <a:ext cx="9819960" cy="5400600"/>
          </a:xfrm>
        </p:spPr>
      </p:pic>
    </p:spTree>
    <p:extLst>
      <p:ext uri="{BB962C8B-B14F-4D97-AF65-F5344CB8AC3E}">
        <p14:creationId xmlns:p14="http://schemas.microsoft.com/office/powerpoint/2010/main" val="217722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2502" b="22502"/>
          <a:stretch>
            <a:fillRect/>
          </a:stretch>
        </p:blipFill>
        <p:spPr>
          <a:xfrm>
            <a:off x="467544" y="10527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8049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27893" r="-27893"/>
          <a:stretch>
            <a:fillRect/>
          </a:stretch>
        </p:blipFill>
        <p:spPr>
          <a:xfrm>
            <a:off x="-684584" y="476672"/>
            <a:ext cx="10212758" cy="5616624"/>
          </a:xfrm>
        </p:spPr>
      </p:pic>
    </p:spTree>
    <p:extLst>
      <p:ext uri="{BB962C8B-B14F-4D97-AF65-F5344CB8AC3E}">
        <p14:creationId xmlns:p14="http://schemas.microsoft.com/office/powerpoint/2010/main" val="115267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2883" r="-12883"/>
          <a:stretch>
            <a:fillRect/>
          </a:stretch>
        </p:blipFill>
        <p:spPr>
          <a:xfrm>
            <a:off x="179512" y="980728"/>
            <a:ext cx="8772498" cy="4824536"/>
          </a:xfrm>
        </p:spPr>
      </p:pic>
    </p:spTree>
    <p:extLst>
      <p:ext uri="{BB962C8B-B14F-4D97-AF65-F5344CB8AC3E}">
        <p14:creationId xmlns:p14="http://schemas.microsoft.com/office/powerpoint/2010/main" val="75034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965825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2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170613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170613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4205288" y="6181725"/>
            <a:ext cx="3406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467225" y="6181725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4353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5983288"/>
            <a:ext cx="763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6251575"/>
            <a:ext cx="1778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6251575"/>
            <a:ext cx="1762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889760" cy="426720"/>
          </a:xfrm>
          <a:prstGeom prst="rect">
            <a:avLst/>
          </a:prstGeom>
        </p:spPr>
      </p:pic>
      <p:sp>
        <p:nvSpPr>
          <p:cNvPr id="18" name="31 CuadroTexto"/>
          <p:cNvSpPr txBox="1"/>
          <p:nvPr/>
        </p:nvSpPr>
        <p:spPr>
          <a:xfrm>
            <a:off x="4787900" y="6181725"/>
            <a:ext cx="3558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0" y="116632"/>
            <a:ext cx="1758950" cy="312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Rockwell" pitchFamily="18" charset="0"/>
              </a:rPr>
              <a:t/>
            </a:r>
            <a:br>
              <a:rPr lang="en-US" sz="1200" b="1" dirty="0" smtClean="0">
                <a:latin typeface="Rockwell" pitchFamily="18" charset="0"/>
              </a:rPr>
            </a:br>
            <a:endParaRPr lang="en-US" sz="1400" b="1" dirty="0" smtClean="0">
              <a:latin typeface="Rockwell" pitchFamily="18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692696"/>
            <a:ext cx="4524375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THANK </a:t>
            </a:r>
            <a:r>
              <a:rPr lang="es-HN" sz="3600" b="1" dirty="0" smtClean="0">
                <a:solidFill>
                  <a:srgbClr val="FFC000"/>
                </a:solidFill>
                <a:latin typeface="Rockwell" pitchFamily="18" charset="0"/>
              </a:rPr>
              <a:t>YOU</a:t>
            </a: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467544" y="1484784"/>
            <a:ext cx="8208912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  <a:t>Duran </a:t>
            </a:r>
            <a:r>
              <a:rPr lang="en-US" sz="2000" dirty="0" err="1" smtClean="0">
                <a:solidFill>
                  <a:srgbClr val="000000"/>
                </a:solidFill>
                <a:latin typeface="Rockwell" pitchFamily="18" charset="0"/>
              </a:rPr>
              <a:t>Inci</a:t>
            </a:r>
            <a: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  <a:t>CEO</a:t>
            </a:r>
            <a:b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000" b="1" dirty="0">
                <a:solidFill>
                  <a:srgbClr val="000000"/>
                </a:solidFill>
                <a:latin typeface="Rockwell" pitchFamily="18" charset="0"/>
              </a:rPr>
              <a:t>duran@optimum7.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</a:rPr>
              <a:t>com</a:t>
            </a:r>
            <a: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Rockwell" pitchFamily="18" charset="0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Rockwell" pitchFamily="18" charset="0"/>
              </a:rPr>
              <a:t>www.duraninci.com</a:t>
            </a:r>
            <a:endParaRPr lang="en-US" sz="2000" b="1" dirty="0" smtClean="0">
              <a:solidFill>
                <a:srgbClr val="000000"/>
              </a:solidFill>
              <a:latin typeface="Rockwell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rgbClr val="000000"/>
              </a:solidFill>
              <a:latin typeface="Rockwell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6027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88177" y="766627"/>
            <a:ext cx="5737694" cy="611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Where’s the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b="1" kern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Grave of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Virgin Mary?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13" y="1224377"/>
            <a:ext cx="590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 bwMode="auto">
          <a:xfrm>
            <a:off x="4929810" y="2997641"/>
            <a:ext cx="1868556" cy="63610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463040"/>
            <a:ext cx="26477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Only a few Christians know…</a:t>
            </a:r>
            <a:b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Visions of Katharina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Emmerich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9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82672" y="513727"/>
            <a:ext cx="5737694" cy="611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Where’s Troy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08" y="971477"/>
            <a:ext cx="590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 bwMode="auto">
          <a:xfrm>
            <a:off x="4408795" y="1752153"/>
            <a:ext cx="1868556" cy="63610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56992"/>
            <a:ext cx="3819031" cy="30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95295" y="1210140"/>
            <a:ext cx="2647784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Almost nobody knows…</a:t>
            </a:r>
            <a:b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1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_bulb_kid_(lg)_th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9386"/>
          <a:stretch>
            <a:fillRect/>
          </a:stretch>
        </p:blipFill>
        <p:spPr>
          <a:xfrm>
            <a:off x="-2556792" y="0"/>
            <a:ext cx="12519757" cy="6885384"/>
          </a:xfrm>
        </p:spPr>
      </p:pic>
    </p:spTree>
    <p:extLst>
      <p:ext uri="{BB962C8B-B14F-4D97-AF65-F5344CB8AC3E}">
        <p14:creationId xmlns:p14="http://schemas.microsoft.com/office/powerpoint/2010/main" val="309719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at hig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2633184" y="-99393"/>
            <a:ext cx="13037832" cy="7170305"/>
          </a:xfrm>
        </p:spPr>
      </p:pic>
    </p:spTree>
    <p:extLst>
      <p:ext uri="{BB962C8B-B14F-4D97-AF65-F5344CB8AC3E}">
        <p14:creationId xmlns:p14="http://schemas.microsoft.com/office/powerpoint/2010/main" val="378223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uns, flower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8706"/>
          <a:stretch>
            <a:fillRect/>
          </a:stretch>
        </p:blipFill>
        <p:spPr>
          <a:xfrm>
            <a:off x="0" y="980728"/>
            <a:ext cx="9165294" cy="5040559"/>
          </a:xfrm>
        </p:spPr>
      </p:pic>
    </p:spTree>
    <p:extLst>
      <p:ext uri="{BB962C8B-B14F-4D97-AF65-F5344CB8AC3E}">
        <p14:creationId xmlns:p14="http://schemas.microsoft.com/office/powerpoint/2010/main" val="323133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7551" b="7551"/>
          <a:stretch>
            <a:fillRect/>
          </a:stretch>
        </p:blipFill>
        <p:spPr>
          <a:xfrm>
            <a:off x="395536" y="112474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50424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1115" b="1115"/>
          <a:stretch>
            <a:fillRect/>
          </a:stretch>
        </p:blipFill>
        <p:spPr>
          <a:xfrm>
            <a:off x="179512" y="836712"/>
            <a:ext cx="8772498" cy="4824536"/>
          </a:xfrm>
        </p:spPr>
      </p:pic>
    </p:spTree>
    <p:extLst>
      <p:ext uri="{BB962C8B-B14F-4D97-AF65-F5344CB8AC3E}">
        <p14:creationId xmlns:p14="http://schemas.microsoft.com/office/powerpoint/2010/main" val="15922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7736</TotalTime>
  <Words>85</Words>
  <Application>Microsoft Macintosh PowerPoint</Application>
  <PresentationFormat>On-screen Show (4:3)</PresentationFormat>
  <Paragraphs>99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Design</dc:creator>
  <cp:lastModifiedBy>D In</cp:lastModifiedBy>
  <cp:revision>411</cp:revision>
  <cp:lastPrinted>2019-07-27T12:39:18Z</cp:lastPrinted>
  <dcterms:created xsi:type="dcterms:W3CDTF">2010-05-18T15:49:44Z</dcterms:created>
  <dcterms:modified xsi:type="dcterms:W3CDTF">2019-07-27T12:39:20Z</dcterms:modified>
</cp:coreProperties>
</file>